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B58A"/>
    <a:srgbClr val="FF6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547"/>
    <p:restoredTop sz="95680"/>
  </p:normalViewPr>
  <p:slideViewPr>
    <p:cSldViewPr snapToGrid="0" snapToObjects="1">
      <p:cViewPr>
        <p:scale>
          <a:sx n="113" d="100"/>
          <a:sy n="113" d="100"/>
        </p:scale>
        <p:origin x="132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F9F10-6AB9-D047-85BA-02A50DF34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D9CF8E-0A8B-7A4E-A77D-F382EFB298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51362-207D-9849-B822-FE2D3098D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FFB18-D556-C74A-A450-455A48A7C859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C796D-3351-464C-81D9-8337B06A5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945A5-2727-0449-B908-58985958A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E3A67-DA45-554C-8320-E2A5DE44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81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C4A8-DB0D-D54B-956A-554663062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1E264D-7594-1741-BD4B-7D97FED61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6F4A3-A90B-234E-A0F0-5E6B46396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FFB18-D556-C74A-A450-455A48A7C859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D6CA2-A53D-8C42-93C3-DB1A06712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46823-5357-6043-A95D-6B12CD222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E3A67-DA45-554C-8320-E2A5DE44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89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2BD253-2870-964D-AFC7-D4A3E58F8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D95226-37CB-B248-AC0F-3770CA173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DA203-D612-1741-8E1A-1D6F62F9C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FFB18-D556-C74A-A450-455A48A7C859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9B54B-1A5F-E04A-BB98-4A234E295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C2413-7BD3-E743-A1CE-221986AF7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E3A67-DA45-554C-8320-E2A5DE44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60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5418B-1202-CB4A-92D4-2AB6E5CDB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23822-8D22-DA44-9FCA-E2E26594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9A047-5F48-9E41-A3AA-8A052BEAC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FFB18-D556-C74A-A450-455A48A7C859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2F826-6AC0-E243-9555-22142CAD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93899-D467-404B-AF64-E123D108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E3A67-DA45-554C-8320-E2A5DE44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9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689E8-A731-5942-9BBA-8CACCDAF0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B8301-B8FC-6247-8864-73C584F6D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47780-0176-6A40-8332-2DD0B8FCD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FFB18-D556-C74A-A450-455A48A7C859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11820-A441-9F4C-89B5-A5C1CC3D4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5720F-B369-B04C-9A48-25CF0F75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E3A67-DA45-554C-8320-E2A5DE44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66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E5DD-DC4C-EC46-AAA7-C1FE7BBC0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CC935-A8A2-AC4E-9DFB-77EC81F79D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A0E36-F6DA-AE41-81A5-098878D60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45293-5DCF-0C42-8AC9-8BCC91E3C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FFB18-D556-C74A-A450-455A48A7C859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5645E-7E2E-E748-A3AF-C755955C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5DF565-62A2-0C40-891A-927A9E3B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E3A67-DA45-554C-8320-E2A5DE44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05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493F-872A-7B45-BE49-D2E813237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2B589-3159-064A-A7C8-480A76450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3C450-B58F-0E45-98F0-DC5F61C41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AFCA0-5598-FB44-AB85-541B782BB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779913-7BD7-8945-80E7-382E69EF77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88D5A4-47A4-1040-A331-8DD3F94F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FFB18-D556-C74A-A450-455A48A7C859}" type="datetimeFigureOut">
              <a:rPr lang="en-US" smtClean="0"/>
              <a:t>12/5/21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9873E4-02FF-D844-B773-85B94F673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9C7FA8-93AA-6644-BF62-AE8E9694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E3A67-DA45-554C-8320-E2A5DE44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9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B3BDF-33EF-7345-8C78-ED7605548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A172A3-8B5D-194E-B66C-DF0D11CC5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FFB18-D556-C74A-A450-455A48A7C859}" type="datetimeFigureOut">
              <a:rPr lang="en-US" smtClean="0"/>
              <a:t>12/5/21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D220E-DE72-9847-91F2-E6F399A23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5D9E4-6EF1-7144-A34A-6E201AE8C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E3A67-DA45-554C-8320-E2A5DE44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25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14B608-8D10-2F42-AF7E-B21875C3A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FFB18-D556-C74A-A450-455A48A7C859}" type="datetimeFigureOut">
              <a:rPr lang="en-US" smtClean="0"/>
              <a:t>12/5/21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3671C3-908C-CA4B-99B8-92B093CBB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DD340-44EF-9844-A451-50F5E630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E3A67-DA45-554C-8320-E2A5DE44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84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CE9A6-660F-E444-90A4-7BEF8E020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F9E60-D44D-154C-A987-BB457681B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8271A-72CE-A44F-9F36-7EDDD80A3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1AAC9-9A7A-B142-8327-BEDE9722B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FFB18-D556-C74A-A450-455A48A7C859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4C63B-B5D7-E04E-A6B8-1FCEA9F69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C50CBF-F9FA-BC47-A552-1282EBF3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E3A67-DA45-554C-8320-E2A5DE44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64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0A0BC-1A52-954A-BCEA-73605A72C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1F3DD0-C110-DF4B-8E8C-C66CDEE896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5931A5-BCF1-C14A-ADEB-170D30373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8AA6C-B4EE-4E4A-B308-00B7D62E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FFB18-D556-C74A-A450-455A48A7C859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A52F3-C8BE-3B40-A87A-26B56EAC7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3475C-204E-4940-9BCF-3162BCA5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E3A67-DA45-554C-8320-E2A5DE44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2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57134F-FC98-DF47-AF0F-F100533A1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BE1C2-1494-1843-8D52-5137D4F2C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4DD29-F57E-8C48-8CBF-9E900A8603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FFB18-D556-C74A-A450-455A48A7C859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712DE-0043-F642-A363-32E476EE1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34CC9-CCFB-024F-9AE7-04A4C4C8A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E3A67-DA45-554C-8320-E2A5DE4406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91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lecular glass structure">
            <a:extLst>
              <a:ext uri="{FF2B5EF4-FFF2-40B4-BE49-F238E27FC236}">
                <a16:creationId xmlns:a16="http://schemas.microsoft.com/office/drawing/2014/main" id="{76A10E12-99C1-4C0C-A9E9-ED7A2CE98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89" r="1711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41B261-2F47-C745-BC99-94E172E53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932219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700" dirty="0"/>
              <a:t>Simulating Replication by Handhold Mediated Strand Displacement using </a:t>
            </a:r>
            <a:r>
              <a:rPr lang="en-US" sz="3700" dirty="0" err="1"/>
              <a:t>oxDNA</a:t>
            </a:r>
            <a:endParaRPr lang="en-US" sz="3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BE441D-F81C-9044-9ABF-84A8965F05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Nika Afshar Shafaei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6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682D3-C226-654E-9591-DA69E3AE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That’s all!</a:t>
            </a:r>
            <a:endParaRPr 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7" name="Title 1">
            <a:extLst>
              <a:ext uri="{FF2B5EF4-FFF2-40B4-BE49-F238E27FC236}">
                <a16:creationId xmlns:a16="http://schemas.microsoft.com/office/drawing/2014/main" id="{990BA384-5FB7-D540-B9FE-8C8925678328}"/>
              </a:ext>
            </a:extLst>
          </p:cNvPr>
          <p:cNvSpPr txBox="1">
            <a:spLocks/>
          </p:cNvSpPr>
          <p:nvPr/>
        </p:nvSpPr>
        <p:spPr>
          <a:xfrm>
            <a:off x="3270939" y="3663698"/>
            <a:ext cx="10168128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Thank you for listening </a:t>
            </a:r>
            <a:r>
              <a:rPr lang="en-US" sz="4000" dirty="0">
                <a:sym typeface="Wingdings" pitchFamily="2" charset="2"/>
              </a:rPr>
              <a:t></a:t>
            </a:r>
            <a:endParaRPr 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479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682D3-C226-654E-9591-DA69E3AE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Preliminary Step: Follow in Aditya’s Footsteps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Content Placeholder 12" descr="Text, letter&#10;&#10;Description automatically generated">
            <a:extLst>
              <a:ext uri="{FF2B5EF4-FFF2-40B4-BE49-F238E27FC236}">
                <a16:creationId xmlns:a16="http://schemas.microsoft.com/office/drawing/2014/main" id="{B37ED4CA-C40E-4446-9DB3-44B7368F0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244" y="2481263"/>
            <a:ext cx="64634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03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682D3-C226-654E-9591-DA69E3AE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Step 1: Learn to use </a:t>
            </a:r>
            <a:r>
              <a:rPr lang="en-US" sz="4000" dirty="0" err="1"/>
              <a:t>oxDNA</a:t>
            </a:r>
            <a:endParaRPr lang="en-US" sz="4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1585157A-F2CD-C44F-9BD5-E72492CB71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1" b="-1"/>
          <a:stretch/>
        </p:blipFill>
        <p:spPr bwMode="auto">
          <a:xfrm>
            <a:off x="838200" y="2141363"/>
            <a:ext cx="7353300" cy="1988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96FDF9B8-7699-1F4A-B49F-37C19870F3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58707"/>
            <a:ext cx="3786505" cy="1864995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195F99-BBEC-5D45-892C-3B4A22D1D7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71"/>
          <a:stretch/>
        </p:blipFill>
        <p:spPr>
          <a:xfrm>
            <a:off x="9029700" y="2340207"/>
            <a:ext cx="2385697" cy="3854630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4935F1-28ED-7947-8ED4-B6AC88063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082" y="2557161"/>
            <a:ext cx="4215836" cy="40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0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682D3-C226-654E-9591-DA69E3AE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Step 2: Get familiar with ‘the cluster’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BDB2D-CAB4-CA44-9994-7EF1FC58B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" y="2445914"/>
            <a:ext cx="2616200" cy="203200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9346C00-B12A-0F47-B417-BC8DD632B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2" y="3582204"/>
            <a:ext cx="3606800" cy="749300"/>
          </a:xfrm>
          <a:prstGeom prst="rect">
            <a:avLst/>
          </a:prstGeom>
        </p:spPr>
      </p:pic>
      <p:pic>
        <p:nvPicPr>
          <p:cNvPr id="18" name="Picture 17" descr="Text&#10;&#10;Description automatically generated with low confidence">
            <a:extLst>
              <a:ext uri="{FF2B5EF4-FFF2-40B4-BE49-F238E27FC236}">
                <a16:creationId xmlns:a16="http://schemas.microsoft.com/office/drawing/2014/main" id="{547C3E4C-817B-4541-8F93-DCC9791CA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32" y="5202485"/>
            <a:ext cx="5575300" cy="698500"/>
          </a:xfrm>
          <a:prstGeom prst="rect">
            <a:avLst/>
          </a:prstGeom>
        </p:spPr>
      </p:pic>
      <p:pic>
        <p:nvPicPr>
          <p:cNvPr id="20" name="Picture 1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958752B-3A86-7E4A-847A-6BA179253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114" y="2515744"/>
            <a:ext cx="5702300" cy="1257300"/>
          </a:xfrm>
          <a:prstGeom prst="rect">
            <a:avLst/>
          </a:prstGeom>
        </p:spPr>
      </p:pic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7214894F-C752-0D44-A0E2-FB6DF313D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968" y="3508012"/>
            <a:ext cx="4593167" cy="29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3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682D3-C226-654E-9591-DA69E3AE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What practical experiments I’ve done:</a:t>
            </a:r>
            <a:br>
              <a:rPr lang="en-US" sz="4000" dirty="0"/>
            </a:b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(or copied from Aditya)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388BA78-CA03-134D-8EE7-4F9450D35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009" y="2108591"/>
            <a:ext cx="5893981" cy="447506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C2ABDFC-6D1D-534F-AA05-9A9256269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594" y="2075113"/>
            <a:ext cx="2872801" cy="2154601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DF8764B8-32CF-AE4F-8396-AA8F45363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089654"/>
            <a:ext cx="2853414" cy="2140060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1233DB64-1EAA-704F-B2A7-B8B800F02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279" y="4187740"/>
            <a:ext cx="3104706" cy="187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3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682D3-C226-654E-9591-DA69E3AE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What practical experiments I’ve done:</a:t>
            </a:r>
            <a:br>
              <a:rPr lang="en-US" sz="4000" dirty="0"/>
            </a:br>
            <a:r>
              <a:rPr lang="en-US" sz="4000" dirty="0">
                <a:solidFill>
                  <a:schemeClr val="bg1">
                    <a:lumMod val="65000"/>
                  </a:schemeClr>
                </a:solidFill>
              </a:rPr>
              <a:t>(or copied from Aditya)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Chart&#10;&#10;Description automatically generated with medium confidence">
            <a:extLst>
              <a:ext uri="{FF2B5EF4-FFF2-40B4-BE49-F238E27FC236}">
                <a16:creationId xmlns:a16="http://schemas.microsoft.com/office/drawing/2014/main" id="{77A33FBE-3CBC-A042-8804-5999F86F9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115" y="2092278"/>
            <a:ext cx="6399769" cy="4317456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2538A40B-4905-9B47-AD21-799B276B66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1355"/>
          <a:stretch/>
        </p:blipFill>
        <p:spPr>
          <a:xfrm>
            <a:off x="2981445" y="2455873"/>
            <a:ext cx="6665475" cy="38534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FFD83E-A151-8C4D-852D-FC1ABD6DFF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1196"/>
          <a:stretch/>
        </p:blipFill>
        <p:spPr>
          <a:xfrm>
            <a:off x="2989450" y="2455873"/>
            <a:ext cx="6646040" cy="385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0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682D3-C226-654E-9591-DA69E3AE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The theory behind my project:</a:t>
            </a:r>
            <a:endParaRPr 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611EBBB4-0330-8A42-B692-5C23D2F10F99}"/>
              </a:ext>
            </a:extLst>
          </p:cNvPr>
          <p:cNvCxnSpPr/>
          <p:nvPr/>
        </p:nvCxnSpPr>
        <p:spPr>
          <a:xfrm>
            <a:off x="978901" y="2905360"/>
            <a:ext cx="9519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859136F5-ACE4-6343-9D12-6DF75FA3A3A9}"/>
              </a:ext>
            </a:extLst>
          </p:cNvPr>
          <p:cNvCxnSpPr>
            <a:cxnSpLocks/>
          </p:cNvCxnSpPr>
          <p:nvPr/>
        </p:nvCxnSpPr>
        <p:spPr>
          <a:xfrm flipH="1" flipV="1">
            <a:off x="1830295" y="2704062"/>
            <a:ext cx="91063" cy="2108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983874FE-2594-F749-B288-D3C5C17844C6}"/>
              </a:ext>
            </a:extLst>
          </p:cNvPr>
          <p:cNvCxnSpPr>
            <a:cxnSpLocks/>
          </p:cNvCxnSpPr>
          <p:nvPr/>
        </p:nvCxnSpPr>
        <p:spPr>
          <a:xfrm>
            <a:off x="978901" y="3076233"/>
            <a:ext cx="951978" cy="0"/>
          </a:xfrm>
          <a:prstGeom prst="line">
            <a:avLst/>
          </a:prstGeom>
          <a:ln w="38100">
            <a:solidFill>
              <a:srgbClr val="FF6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1C2DE874-F5CC-AE4A-8A04-F6491FA9B8E7}"/>
              </a:ext>
            </a:extLst>
          </p:cNvPr>
          <p:cNvCxnSpPr>
            <a:cxnSpLocks/>
          </p:cNvCxnSpPr>
          <p:nvPr/>
        </p:nvCxnSpPr>
        <p:spPr>
          <a:xfrm>
            <a:off x="1921358" y="3076233"/>
            <a:ext cx="25068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9DE54E9A-6FE4-9B46-A7FB-B3B52DB97EDD}"/>
              </a:ext>
            </a:extLst>
          </p:cNvPr>
          <p:cNvCxnSpPr>
            <a:cxnSpLocks/>
          </p:cNvCxnSpPr>
          <p:nvPr/>
        </p:nvCxnSpPr>
        <p:spPr>
          <a:xfrm>
            <a:off x="2172037" y="3076233"/>
            <a:ext cx="711200" cy="0"/>
          </a:xfrm>
          <a:prstGeom prst="line">
            <a:avLst/>
          </a:prstGeom>
          <a:ln w="38100">
            <a:solidFill>
              <a:srgbClr val="F7A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D2130CBF-C4F7-1648-944C-D64539AC76FF}"/>
              </a:ext>
            </a:extLst>
          </p:cNvPr>
          <p:cNvCxnSpPr>
            <a:cxnSpLocks/>
          </p:cNvCxnSpPr>
          <p:nvPr/>
        </p:nvCxnSpPr>
        <p:spPr>
          <a:xfrm>
            <a:off x="1044233" y="4233420"/>
            <a:ext cx="951978" cy="0"/>
          </a:xfrm>
          <a:prstGeom prst="line">
            <a:avLst/>
          </a:prstGeom>
          <a:ln w="38100">
            <a:solidFill>
              <a:srgbClr val="00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4276AD46-747D-F146-8C7D-5D329517911F}"/>
              </a:ext>
            </a:extLst>
          </p:cNvPr>
          <p:cNvCxnSpPr>
            <a:cxnSpLocks/>
          </p:cNvCxnSpPr>
          <p:nvPr/>
        </p:nvCxnSpPr>
        <p:spPr>
          <a:xfrm>
            <a:off x="1986686" y="4233420"/>
            <a:ext cx="711200" cy="0"/>
          </a:xfrm>
          <a:prstGeom prst="line">
            <a:avLst/>
          </a:prstGeom>
          <a:ln w="38100">
            <a:solidFill>
              <a:srgbClr val="F7A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6" name="TextBox 935">
            <a:extLst>
              <a:ext uri="{FF2B5EF4-FFF2-40B4-BE49-F238E27FC236}">
                <a16:creationId xmlns:a16="http://schemas.microsoft.com/office/drawing/2014/main" id="{5EF7F7CE-63F2-2645-B835-1F9BE82C9171}"/>
              </a:ext>
            </a:extLst>
          </p:cNvPr>
          <p:cNvSpPr txBox="1"/>
          <p:nvPr/>
        </p:nvSpPr>
        <p:spPr>
          <a:xfrm>
            <a:off x="697193" y="2704058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937" name="TextBox 936">
            <a:extLst>
              <a:ext uri="{FF2B5EF4-FFF2-40B4-BE49-F238E27FC236}">
                <a16:creationId xmlns:a16="http://schemas.microsoft.com/office/drawing/2014/main" id="{1F3942BA-F9DA-FB4D-B69B-E1FA609824F7}"/>
              </a:ext>
            </a:extLst>
          </p:cNvPr>
          <p:cNvSpPr txBox="1"/>
          <p:nvPr/>
        </p:nvSpPr>
        <p:spPr>
          <a:xfrm>
            <a:off x="669483" y="2888724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938" name="TextBox 937">
            <a:extLst>
              <a:ext uri="{FF2B5EF4-FFF2-40B4-BE49-F238E27FC236}">
                <a16:creationId xmlns:a16="http://schemas.microsoft.com/office/drawing/2014/main" id="{F11A5ABF-15B6-204B-B46B-FFC488BFA3A8}"/>
              </a:ext>
            </a:extLst>
          </p:cNvPr>
          <p:cNvSpPr txBox="1"/>
          <p:nvPr/>
        </p:nvSpPr>
        <p:spPr>
          <a:xfrm>
            <a:off x="1256986" y="2485219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39" name="TextBox 938">
            <a:extLst>
              <a:ext uri="{FF2B5EF4-FFF2-40B4-BE49-F238E27FC236}">
                <a16:creationId xmlns:a16="http://schemas.microsoft.com/office/drawing/2014/main" id="{61D314F8-D169-1446-9131-E7E8F59C385C}"/>
              </a:ext>
            </a:extLst>
          </p:cNvPr>
          <p:cNvSpPr txBox="1"/>
          <p:nvPr/>
        </p:nvSpPr>
        <p:spPr>
          <a:xfrm>
            <a:off x="1262440" y="3073390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a’</a:t>
            </a:r>
          </a:p>
        </p:txBody>
      </p:sp>
      <p:sp>
        <p:nvSpPr>
          <p:cNvPr id="940" name="TextBox 939">
            <a:extLst>
              <a:ext uri="{FF2B5EF4-FFF2-40B4-BE49-F238E27FC236}">
                <a16:creationId xmlns:a16="http://schemas.microsoft.com/office/drawing/2014/main" id="{382317FF-83BA-A94A-936F-CF10F501B6F7}"/>
              </a:ext>
            </a:extLst>
          </p:cNvPr>
          <p:cNvSpPr txBox="1"/>
          <p:nvPr/>
        </p:nvSpPr>
        <p:spPr>
          <a:xfrm>
            <a:off x="2172037" y="2669885"/>
            <a:ext cx="199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Handhold (h)</a:t>
            </a:r>
          </a:p>
        </p:txBody>
      </p:sp>
      <p:sp>
        <p:nvSpPr>
          <p:cNvPr id="941" name="TextBox 940">
            <a:extLst>
              <a:ext uri="{FF2B5EF4-FFF2-40B4-BE49-F238E27FC236}">
                <a16:creationId xmlns:a16="http://schemas.microsoft.com/office/drawing/2014/main" id="{BE207A1B-21EB-7443-879E-A30EE1074030}"/>
              </a:ext>
            </a:extLst>
          </p:cNvPr>
          <p:cNvSpPr txBox="1"/>
          <p:nvPr/>
        </p:nvSpPr>
        <p:spPr>
          <a:xfrm>
            <a:off x="734815" y="4048754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942" name="TextBox 941">
            <a:extLst>
              <a:ext uri="{FF2B5EF4-FFF2-40B4-BE49-F238E27FC236}">
                <a16:creationId xmlns:a16="http://schemas.microsoft.com/office/drawing/2014/main" id="{A775C99D-A7BF-2C46-A26B-21F0C101DEAC}"/>
              </a:ext>
            </a:extLst>
          </p:cNvPr>
          <p:cNvSpPr txBox="1"/>
          <p:nvPr/>
        </p:nvSpPr>
        <p:spPr>
          <a:xfrm>
            <a:off x="1367850" y="3837144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a’</a:t>
            </a:r>
          </a:p>
        </p:txBody>
      </p:sp>
      <p:sp>
        <p:nvSpPr>
          <p:cNvPr id="943" name="TextBox 942">
            <a:extLst>
              <a:ext uri="{FF2B5EF4-FFF2-40B4-BE49-F238E27FC236}">
                <a16:creationId xmlns:a16="http://schemas.microsoft.com/office/drawing/2014/main" id="{851A869A-B6B4-6740-B419-21536EB0367E}"/>
              </a:ext>
            </a:extLst>
          </p:cNvPr>
          <p:cNvSpPr txBox="1"/>
          <p:nvPr/>
        </p:nvSpPr>
        <p:spPr>
          <a:xfrm>
            <a:off x="975593" y="3857789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t’</a:t>
            </a:r>
          </a:p>
        </p:txBody>
      </p:sp>
      <p:sp>
        <p:nvSpPr>
          <p:cNvPr id="944" name="TextBox 943">
            <a:extLst>
              <a:ext uri="{FF2B5EF4-FFF2-40B4-BE49-F238E27FC236}">
                <a16:creationId xmlns:a16="http://schemas.microsoft.com/office/drawing/2014/main" id="{06F8A654-6FB5-6E49-848E-D9C6D34B2B21}"/>
              </a:ext>
            </a:extLst>
          </p:cNvPr>
          <p:cNvSpPr txBox="1"/>
          <p:nvPr/>
        </p:nvSpPr>
        <p:spPr>
          <a:xfrm>
            <a:off x="2218219" y="3837144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h’</a:t>
            </a:r>
          </a:p>
        </p:txBody>
      </p:sp>
      <p:sp>
        <p:nvSpPr>
          <p:cNvPr id="945" name="TextBox 944">
            <a:extLst>
              <a:ext uri="{FF2B5EF4-FFF2-40B4-BE49-F238E27FC236}">
                <a16:creationId xmlns:a16="http://schemas.microsoft.com/office/drawing/2014/main" id="{F87E04BE-7447-1A48-94F4-B0ECECD3D25C}"/>
              </a:ext>
            </a:extLst>
          </p:cNvPr>
          <p:cNvSpPr txBox="1"/>
          <p:nvPr/>
        </p:nvSpPr>
        <p:spPr>
          <a:xfrm>
            <a:off x="1798261" y="3448443"/>
            <a:ext cx="618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+</a:t>
            </a:r>
          </a:p>
        </p:txBody>
      </p:sp>
      <p:cxnSp>
        <p:nvCxnSpPr>
          <p:cNvPr id="946" name="Straight Arrow Connector 945">
            <a:extLst>
              <a:ext uri="{FF2B5EF4-FFF2-40B4-BE49-F238E27FC236}">
                <a16:creationId xmlns:a16="http://schemas.microsoft.com/office/drawing/2014/main" id="{E90EF522-F11A-CE4D-B53B-E8B77C492A92}"/>
              </a:ext>
            </a:extLst>
          </p:cNvPr>
          <p:cNvCxnSpPr/>
          <p:nvPr/>
        </p:nvCxnSpPr>
        <p:spPr>
          <a:xfrm>
            <a:off x="3562766" y="3673875"/>
            <a:ext cx="6003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7" name="Straight Arrow Connector 946">
            <a:extLst>
              <a:ext uri="{FF2B5EF4-FFF2-40B4-BE49-F238E27FC236}">
                <a16:creationId xmlns:a16="http://schemas.microsoft.com/office/drawing/2014/main" id="{1C9CEE21-3894-4D48-B85B-CACB7CF2DCCA}"/>
              </a:ext>
            </a:extLst>
          </p:cNvPr>
          <p:cNvCxnSpPr>
            <a:cxnSpLocks/>
          </p:cNvCxnSpPr>
          <p:nvPr/>
        </p:nvCxnSpPr>
        <p:spPr>
          <a:xfrm flipH="1" flipV="1">
            <a:off x="3562765" y="3828606"/>
            <a:ext cx="6003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8" name="Straight Connector 947">
            <a:extLst>
              <a:ext uri="{FF2B5EF4-FFF2-40B4-BE49-F238E27FC236}">
                <a16:creationId xmlns:a16="http://schemas.microsoft.com/office/drawing/2014/main" id="{6926D885-B496-7B4C-A2B9-98CCF6C3FCBA}"/>
              </a:ext>
            </a:extLst>
          </p:cNvPr>
          <p:cNvCxnSpPr/>
          <p:nvPr/>
        </p:nvCxnSpPr>
        <p:spPr>
          <a:xfrm>
            <a:off x="5137123" y="3581802"/>
            <a:ext cx="9519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80CB9B53-DAD0-3940-BD02-3F248B1D765A}"/>
              </a:ext>
            </a:extLst>
          </p:cNvPr>
          <p:cNvCxnSpPr>
            <a:cxnSpLocks/>
          </p:cNvCxnSpPr>
          <p:nvPr/>
        </p:nvCxnSpPr>
        <p:spPr>
          <a:xfrm flipH="1" flipV="1">
            <a:off x="5988517" y="3380504"/>
            <a:ext cx="91063" cy="2108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0" name="Straight Connector 949">
            <a:extLst>
              <a:ext uri="{FF2B5EF4-FFF2-40B4-BE49-F238E27FC236}">
                <a16:creationId xmlns:a16="http://schemas.microsoft.com/office/drawing/2014/main" id="{9CA725F0-F9F9-5545-B59E-36666681B617}"/>
              </a:ext>
            </a:extLst>
          </p:cNvPr>
          <p:cNvCxnSpPr>
            <a:cxnSpLocks/>
          </p:cNvCxnSpPr>
          <p:nvPr/>
        </p:nvCxnSpPr>
        <p:spPr>
          <a:xfrm>
            <a:off x="5137123" y="3752675"/>
            <a:ext cx="951978" cy="0"/>
          </a:xfrm>
          <a:prstGeom prst="line">
            <a:avLst/>
          </a:prstGeom>
          <a:ln w="38100">
            <a:solidFill>
              <a:srgbClr val="FF6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1" name="Straight Connector 950">
            <a:extLst>
              <a:ext uri="{FF2B5EF4-FFF2-40B4-BE49-F238E27FC236}">
                <a16:creationId xmlns:a16="http://schemas.microsoft.com/office/drawing/2014/main" id="{CBCAA40E-981A-3D4F-A8E9-A2857D3FB4FB}"/>
              </a:ext>
            </a:extLst>
          </p:cNvPr>
          <p:cNvCxnSpPr>
            <a:cxnSpLocks/>
          </p:cNvCxnSpPr>
          <p:nvPr/>
        </p:nvCxnSpPr>
        <p:spPr>
          <a:xfrm>
            <a:off x="6079580" y="3752675"/>
            <a:ext cx="25068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1148B6CB-A2D5-4849-97AD-AFF7F2A0E766}"/>
              </a:ext>
            </a:extLst>
          </p:cNvPr>
          <p:cNvCxnSpPr>
            <a:cxnSpLocks/>
          </p:cNvCxnSpPr>
          <p:nvPr/>
        </p:nvCxnSpPr>
        <p:spPr>
          <a:xfrm>
            <a:off x="6330259" y="3752675"/>
            <a:ext cx="711200" cy="0"/>
          </a:xfrm>
          <a:prstGeom prst="line">
            <a:avLst/>
          </a:prstGeom>
          <a:ln w="38100">
            <a:solidFill>
              <a:srgbClr val="F7A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3" name="TextBox 952">
            <a:extLst>
              <a:ext uri="{FF2B5EF4-FFF2-40B4-BE49-F238E27FC236}">
                <a16:creationId xmlns:a16="http://schemas.microsoft.com/office/drawing/2014/main" id="{5CDD8CCB-D838-6647-971D-2E33555D6247}"/>
              </a:ext>
            </a:extLst>
          </p:cNvPr>
          <p:cNvSpPr txBox="1"/>
          <p:nvPr/>
        </p:nvSpPr>
        <p:spPr>
          <a:xfrm>
            <a:off x="4855415" y="3380500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954" name="TextBox 953">
            <a:extLst>
              <a:ext uri="{FF2B5EF4-FFF2-40B4-BE49-F238E27FC236}">
                <a16:creationId xmlns:a16="http://schemas.microsoft.com/office/drawing/2014/main" id="{D1C8BBB4-1110-244B-AB5F-8E2EE9931FC4}"/>
              </a:ext>
            </a:extLst>
          </p:cNvPr>
          <p:cNvSpPr txBox="1"/>
          <p:nvPr/>
        </p:nvSpPr>
        <p:spPr>
          <a:xfrm>
            <a:off x="4828052" y="3615975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955" name="TextBox 954">
            <a:extLst>
              <a:ext uri="{FF2B5EF4-FFF2-40B4-BE49-F238E27FC236}">
                <a16:creationId xmlns:a16="http://schemas.microsoft.com/office/drawing/2014/main" id="{A3E23B33-A82B-C944-B0DE-70055A2CE61B}"/>
              </a:ext>
            </a:extLst>
          </p:cNvPr>
          <p:cNvSpPr txBox="1"/>
          <p:nvPr/>
        </p:nvSpPr>
        <p:spPr>
          <a:xfrm>
            <a:off x="5415208" y="3161661"/>
            <a:ext cx="33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56" name="TextBox 955">
            <a:extLst>
              <a:ext uri="{FF2B5EF4-FFF2-40B4-BE49-F238E27FC236}">
                <a16:creationId xmlns:a16="http://schemas.microsoft.com/office/drawing/2014/main" id="{89E6586C-627B-794E-AFC6-21A447A1DC70}"/>
              </a:ext>
            </a:extLst>
          </p:cNvPr>
          <p:cNvSpPr txBox="1"/>
          <p:nvPr/>
        </p:nvSpPr>
        <p:spPr>
          <a:xfrm>
            <a:off x="5420662" y="3749832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a’</a:t>
            </a:r>
          </a:p>
        </p:txBody>
      </p:sp>
      <p:sp>
        <p:nvSpPr>
          <p:cNvPr id="957" name="TextBox 956">
            <a:extLst>
              <a:ext uri="{FF2B5EF4-FFF2-40B4-BE49-F238E27FC236}">
                <a16:creationId xmlns:a16="http://schemas.microsoft.com/office/drawing/2014/main" id="{10000291-B20D-8048-B217-9E87862598DD}"/>
              </a:ext>
            </a:extLst>
          </p:cNvPr>
          <p:cNvSpPr txBox="1"/>
          <p:nvPr/>
        </p:nvSpPr>
        <p:spPr>
          <a:xfrm>
            <a:off x="6500449" y="3779094"/>
            <a:ext cx="199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cxnSp>
        <p:nvCxnSpPr>
          <p:cNvPr id="958" name="Straight Connector 957">
            <a:extLst>
              <a:ext uri="{FF2B5EF4-FFF2-40B4-BE49-F238E27FC236}">
                <a16:creationId xmlns:a16="http://schemas.microsoft.com/office/drawing/2014/main" id="{94078CD8-FA11-394A-8C3E-E39A6D549A51}"/>
              </a:ext>
            </a:extLst>
          </p:cNvPr>
          <p:cNvCxnSpPr>
            <a:cxnSpLocks/>
          </p:cNvCxnSpPr>
          <p:nvPr/>
        </p:nvCxnSpPr>
        <p:spPr>
          <a:xfrm>
            <a:off x="6316773" y="3557937"/>
            <a:ext cx="711200" cy="0"/>
          </a:xfrm>
          <a:prstGeom prst="line">
            <a:avLst/>
          </a:prstGeom>
          <a:ln w="38100">
            <a:solidFill>
              <a:srgbClr val="F7A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9" name="TextBox 958">
            <a:extLst>
              <a:ext uri="{FF2B5EF4-FFF2-40B4-BE49-F238E27FC236}">
                <a16:creationId xmlns:a16="http://schemas.microsoft.com/office/drawing/2014/main" id="{B3D7D8FD-FF57-6349-88A3-42160B54B845}"/>
              </a:ext>
            </a:extLst>
          </p:cNvPr>
          <p:cNvSpPr txBox="1"/>
          <p:nvPr/>
        </p:nvSpPr>
        <p:spPr>
          <a:xfrm>
            <a:off x="6548306" y="3161661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h’</a:t>
            </a:r>
          </a:p>
        </p:txBody>
      </p:sp>
      <p:cxnSp>
        <p:nvCxnSpPr>
          <p:cNvPr id="960" name="Straight Connector 959">
            <a:extLst>
              <a:ext uri="{FF2B5EF4-FFF2-40B4-BE49-F238E27FC236}">
                <a16:creationId xmlns:a16="http://schemas.microsoft.com/office/drawing/2014/main" id="{8DDCADB1-EE08-2345-81DC-E3FAF291D87C}"/>
              </a:ext>
            </a:extLst>
          </p:cNvPr>
          <p:cNvCxnSpPr>
            <a:cxnSpLocks/>
          </p:cNvCxnSpPr>
          <p:nvPr/>
        </p:nvCxnSpPr>
        <p:spPr>
          <a:xfrm flipH="1" flipV="1">
            <a:off x="6020839" y="2832401"/>
            <a:ext cx="314588" cy="739530"/>
          </a:xfrm>
          <a:prstGeom prst="line">
            <a:avLst/>
          </a:prstGeom>
          <a:ln w="38100">
            <a:solidFill>
              <a:srgbClr val="00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1" name="TextBox 960">
            <a:extLst>
              <a:ext uri="{FF2B5EF4-FFF2-40B4-BE49-F238E27FC236}">
                <a16:creationId xmlns:a16="http://schemas.microsoft.com/office/drawing/2014/main" id="{DFC74060-CEB2-7F41-B5BD-B7AA1541A126}"/>
              </a:ext>
            </a:extLst>
          </p:cNvPr>
          <p:cNvSpPr txBox="1"/>
          <p:nvPr/>
        </p:nvSpPr>
        <p:spPr>
          <a:xfrm>
            <a:off x="2869798" y="3249245"/>
            <a:ext cx="199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Handhold Binding</a:t>
            </a:r>
          </a:p>
        </p:txBody>
      </p:sp>
      <p:cxnSp>
        <p:nvCxnSpPr>
          <p:cNvPr id="962" name="Straight Arrow Connector 961">
            <a:extLst>
              <a:ext uri="{FF2B5EF4-FFF2-40B4-BE49-F238E27FC236}">
                <a16:creationId xmlns:a16="http://schemas.microsoft.com/office/drawing/2014/main" id="{9930571F-8DEC-E247-B944-B9EFD39333CF}"/>
              </a:ext>
            </a:extLst>
          </p:cNvPr>
          <p:cNvCxnSpPr/>
          <p:nvPr/>
        </p:nvCxnSpPr>
        <p:spPr>
          <a:xfrm>
            <a:off x="8026215" y="3275357"/>
            <a:ext cx="6003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3" name="Straight Arrow Connector 962">
            <a:extLst>
              <a:ext uri="{FF2B5EF4-FFF2-40B4-BE49-F238E27FC236}">
                <a16:creationId xmlns:a16="http://schemas.microsoft.com/office/drawing/2014/main" id="{8FBB5C64-C169-9743-8C68-D08C1764B997}"/>
              </a:ext>
            </a:extLst>
          </p:cNvPr>
          <p:cNvCxnSpPr>
            <a:cxnSpLocks/>
          </p:cNvCxnSpPr>
          <p:nvPr/>
        </p:nvCxnSpPr>
        <p:spPr>
          <a:xfrm flipH="1" flipV="1">
            <a:off x="8026214" y="3430088"/>
            <a:ext cx="6003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4" name="TextBox 963">
            <a:extLst>
              <a:ext uri="{FF2B5EF4-FFF2-40B4-BE49-F238E27FC236}">
                <a16:creationId xmlns:a16="http://schemas.microsoft.com/office/drawing/2014/main" id="{AA7C3E40-9CA4-6B43-B132-9B3D83DD5C56}"/>
              </a:ext>
            </a:extLst>
          </p:cNvPr>
          <p:cNvSpPr txBox="1"/>
          <p:nvPr/>
        </p:nvSpPr>
        <p:spPr>
          <a:xfrm>
            <a:off x="7495993" y="2851158"/>
            <a:ext cx="199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Toehold Binding</a:t>
            </a:r>
          </a:p>
        </p:txBody>
      </p: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B354A440-E25E-0149-BA9F-A76FB7DBCC10}"/>
              </a:ext>
            </a:extLst>
          </p:cNvPr>
          <p:cNvCxnSpPr/>
          <p:nvPr/>
        </p:nvCxnSpPr>
        <p:spPr>
          <a:xfrm>
            <a:off x="9648975" y="3540864"/>
            <a:ext cx="9519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6" name="Straight Connector 965">
            <a:extLst>
              <a:ext uri="{FF2B5EF4-FFF2-40B4-BE49-F238E27FC236}">
                <a16:creationId xmlns:a16="http://schemas.microsoft.com/office/drawing/2014/main" id="{1B67379D-6391-9A42-B186-343A7F00CC25}"/>
              </a:ext>
            </a:extLst>
          </p:cNvPr>
          <p:cNvCxnSpPr>
            <a:cxnSpLocks/>
          </p:cNvCxnSpPr>
          <p:nvPr/>
        </p:nvCxnSpPr>
        <p:spPr>
          <a:xfrm flipH="1" flipV="1">
            <a:off x="10500369" y="3339566"/>
            <a:ext cx="91063" cy="2108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7" name="Straight Connector 966">
            <a:extLst>
              <a:ext uri="{FF2B5EF4-FFF2-40B4-BE49-F238E27FC236}">
                <a16:creationId xmlns:a16="http://schemas.microsoft.com/office/drawing/2014/main" id="{675D044E-30B3-1949-B54E-B852CF9BD7F2}"/>
              </a:ext>
            </a:extLst>
          </p:cNvPr>
          <p:cNvCxnSpPr>
            <a:cxnSpLocks/>
          </p:cNvCxnSpPr>
          <p:nvPr/>
        </p:nvCxnSpPr>
        <p:spPr>
          <a:xfrm>
            <a:off x="9648975" y="3711737"/>
            <a:ext cx="951978" cy="0"/>
          </a:xfrm>
          <a:prstGeom prst="line">
            <a:avLst/>
          </a:prstGeom>
          <a:ln w="38100">
            <a:solidFill>
              <a:srgbClr val="FF6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DC1832FE-297D-8848-8FA6-9B6B081F0EC7}"/>
              </a:ext>
            </a:extLst>
          </p:cNvPr>
          <p:cNvCxnSpPr>
            <a:cxnSpLocks/>
          </p:cNvCxnSpPr>
          <p:nvPr/>
        </p:nvCxnSpPr>
        <p:spPr>
          <a:xfrm>
            <a:off x="10591432" y="3711737"/>
            <a:ext cx="25068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9" name="Straight Connector 968">
            <a:extLst>
              <a:ext uri="{FF2B5EF4-FFF2-40B4-BE49-F238E27FC236}">
                <a16:creationId xmlns:a16="http://schemas.microsoft.com/office/drawing/2014/main" id="{3885DE10-E2F1-8248-BEB5-4DB15AFFCDF4}"/>
              </a:ext>
            </a:extLst>
          </p:cNvPr>
          <p:cNvCxnSpPr>
            <a:cxnSpLocks/>
          </p:cNvCxnSpPr>
          <p:nvPr/>
        </p:nvCxnSpPr>
        <p:spPr>
          <a:xfrm>
            <a:off x="10842111" y="3711737"/>
            <a:ext cx="711200" cy="0"/>
          </a:xfrm>
          <a:prstGeom prst="line">
            <a:avLst/>
          </a:prstGeom>
          <a:ln w="38100">
            <a:solidFill>
              <a:srgbClr val="F7A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0" name="TextBox 969">
            <a:extLst>
              <a:ext uri="{FF2B5EF4-FFF2-40B4-BE49-F238E27FC236}">
                <a16:creationId xmlns:a16="http://schemas.microsoft.com/office/drawing/2014/main" id="{500C50B4-62E0-0B41-B533-CCFC00D7EF7D}"/>
              </a:ext>
            </a:extLst>
          </p:cNvPr>
          <p:cNvSpPr txBox="1"/>
          <p:nvPr/>
        </p:nvSpPr>
        <p:spPr>
          <a:xfrm>
            <a:off x="9367267" y="3339562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971" name="TextBox 970">
            <a:extLst>
              <a:ext uri="{FF2B5EF4-FFF2-40B4-BE49-F238E27FC236}">
                <a16:creationId xmlns:a16="http://schemas.microsoft.com/office/drawing/2014/main" id="{ED3DF914-58AB-9841-8994-55D71FE14DE0}"/>
              </a:ext>
            </a:extLst>
          </p:cNvPr>
          <p:cNvSpPr txBox="1"/>
          <p:nvPr/>
        </p:nvSpPr>
        <p:spPr>
          <a:xfrm>
            <a:off x="9339557" y="3524228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972" name="TextBox 971">
            <a:extLst>
              <a:ext uri="{FF2B5EF4-FFF2-40B4-BE49-F238E27FC236}">
                <a16:creationId xmlns:a16="http://schemas.microsoft.com/office/drawing/2014/main" id="{13B558D4-3B0E-7A48-BDF8-DAD0C784447D}"/>
              </a:ext>
            </a:extLst>
          </p:cNvPr>
          <p:cNvSpPr txBox="1"/>
          <p:nvPr/>
        </p:nvSpPr>
        <p:spPr>
          <a:xfrm>
            <a:off x="9927060" y="3120723"/>
            <a:ext cx="33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73" name="TextBox 972">
            <a:extLst>
              <a:ext uri="{FF2B5EF4-FFF2-40B4-BE49-F238E27FC236}">
                <a16:creationId xmlns:a16="http://schemas.microsoft.com/office/drawing/2014/main" id="{19440228-0CC7-6343-9280-1229D7D69DE1}"/>
              </a:ext>
            </a:extLst>
          </p:cNvPr>
          <p:cNvSpPr txBox="1"/>
          <p:nvPr/>
        </p:nvSpPr>
        <p:spPr>
          <a:xfrm>
            <a:off x="9932514" y="3708894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a’</a:t>
            </a:r>
          </a:p>
        </p:txBody>
      </p:sp>
      <p:cxnSp>
        <p:nvCxnSpPr>
          <p:cNvPr id="974" name="Straight Connector 973">
            <a:extLst>
              <a:ext uri="{FF2B5EF4-FFF2-40B4-BE49-F238E27FC236}">
                <a16:creationId xmlns:a16="http://schemas.microsoft.com/office/drawing/2014/main" id="{8D7FDE1C-9E37-C84F-ADDA-778633AEE6BA}"/>
              </a:ext>
            </a:extLst>
          </p:cNvPr>
          <p:cNvCxnSpPr>
            <a:cxnSpLocks/>
          </p:cNvCxnSpPr>
          <p:nvPr/>
        </p:nvCxnSpPr>
        <p:spPr>
          <a:xfrm>
            <a:off x="10828625" y="3516999"/>
            <a:ext cx="711200" cy="0"/>
          </a:xfrm>
          <a:prstGeom prst="line">
            <a:avLst/>
          </a:prstGeom>
          <a:ln w="38100">
            <a:solidFill>
              <a:srgbClr val="F7A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5" name="TextBox 974">
            <a:extLst>
              <a:ext uri="{FF2B5EF4-FFF2-40B4-BE49-F238E27FC236}">
                <a16:creationId xmlns:a16="http://schemas.microsoft.com/office/drawing/2014/main" id="{00CC4C6C-C3B0-7946-8A90-D325EE3559E9}"/>
              </a:ext>
            </a:extLst>
          </p:cNvPr>
          <p:cNvSpPr txBox="1"/>
          <p:nvPr/>
        </p:nvSpPr>
        <p:spPr>
          <a:xfrm>
            <a:off x="11060158" y="3120723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h’</a:t>
            </a:r>
          </a:p>
        </p:txBody>
      </p:sp>
      <p:sp>
        <p:nvSpPr>
          <p:cNvPr id="976" name="Freeform 975">
            <a:extLst>
              <a:ext uri="{FF2B5EF4-FFF2-40B4-BE49-F238E27FC236}">
                <a16:creationId xmlns:a16="http://schemas.microsoft.com/office/drawing/2014/main" id="{AE69D0F5-154A-CC4E-9433-0E439FF1296E}"/>
              </a:ext>
            </a:extLst>
          </p:cNvPr>
          <p:cNvSpPr/>
          <p:nvPr/>
        </p:nvSpPr>
        <p:spPr>
          <a:xfrm>
            <a:off x="10568295" y="3120727"/>
            <a:ext cx="443384" cy="397195"/>
          </a:xfrm>
          <a:custGeom>
            <a:avLst/>
            <a:gdLst>
              <a:gd name="connsiteX0" fmla="*/ 261257 w 451826"/>
              <a:gd name="connsiteY0" fmla="*/ 364979 h 364979"/>
              <a:gd name="connsiteX1" fmla="*/ 440871 w 451826"/>
              <a:gd name="connsiteY1" fmla="*/ 185364 h 364979"/>
              <a:gd name="connsiteX2" fmla="*/ 408214 w 451826"/>
              <a:gd name="connsiteY2" fmla="*/ 5750 h 364979"/>
              <a:gd name="connsiteX3" fmla="*/ 212271 w 451826"/>
              <a:gd name="connsiteY3" fmla="*/ 71064 h 364979"/>
              <a:gd name="connsiteX4" fmla="*/ 163286 w 451826"/>
              <a:gd name="connsiteY4" fmla="*/ 332322 h 364979"/>
              <a:gd name="connsiteX5" fmla="*/ 114300 w 451826"/>
              <a:gd name="connsiteY5" fmla="*/ 348650 h 364979"/>
              <a:gd name="connsiteX6" fmla="*/ 65314 w 451826"/>
              <a:gd name="connsiteY6" fmla="*/ 315993 h 364979"/>
              <a:gd name="connsiteX7" fmla="*/ 0 w 451826"/>
              <a:gd name="connsiteY7" fmla="*/ 169036 h 364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1826" h="364979">
                <a:moveTo>
                  <a:pt x="261257" y="364979"/>
                </a:moveTo>
                <a:cubicBezTo>
                  <a:pt x="338817" y="305107"/>
                  <a:pt x="416378" y="245235"/>
                  <a:pt x="440871" y="185364"/>
                </a:cubicBezTo>
                <a:cubicBezTo>
                  <a:pt x="465364" y="125493"/>
                  <a:pt x="446314" y="24800"/>
                  <a:pt x="408214" y="5750"/>
                </a:cubicBezTo>
                <a:cubicBezTo>
                  <a:pt x="370114" y="-13300"/>
                  <a:pt x="253092" y="16635"/>
                  <a:pt x="212271" y="71064"/>
                </a:cubicBezTo>
                <a:cubicBezTo>
                  <a:pt x="171450" y="125493"/>
                  <a:pt x="163286" y="332322"/>
                  <a:pt x="163286" y="332322"/>
                </a:cubicBezTo>
                <a:cubicBezTo>
                  <a:pt x="146958" y="378586"/>
                  <a:pt x="130629" y="351371"/>
                  <a:pt x="114300" y="348650"/>
                </a:cubicBezTo>
                <a:cubicBezTo>
                  <a:pt x="97971" y="345928"/>
                  <a:pt x="84364" y="345929"/>
                  <a:pt x="65314" y="315993"/>
                </a:cubicBezTo>
                <a:cubicBezTo>
                  <a:pt x="46264" y="286057"/>
                  <a:pt x="23132" y="227546"/>
                  <a:pt x="0" y="169036"/>
                </a:cubicBezTo>
              </a:path>
            </a:pathLst>
          </a:custGeom>
          <a:noFill/>
          <a:ln w="38100">
            <a:solidFill>
              <a:srgbClr val="008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7" name="Straight Arrow Connector 976">
            <a:extLst>
              <a:ext uri="{FF2B5EF4-FFF2-40B4-BE49-F238E27FC236}">
                <a16:creationId xmlns:a16="http://schemas.microsoft.com/office/drawing/2014/main" id="{04A5BEAF-5470-294D-9AAD-6E7793D8A2ED}"/>
              </a:ext>
            </a:extLst>
          </p:cNvPr>
          <p:cNvCxnSpPr>
            <a:cxnSpLocks/>
          </p:cNvCxnSpPr>
          <p:nvPr/>
        </p:nvCxnSpPr>
        <p:spPr>
          <a:xfrm flipV="1">
            <a:off x="10500369" y="4140311"/>
            <a:ext cx="0" cy="5737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8" name="Straight Arrow Connector 977">
            <a:extLst>
              <a:ext uri="{FF2B5EF4-FFF2-40B4-BE49-F238E27FC236}">
                <a16:creationId xmlns:a16="http://schemas.microsoft.com/office/drawing/2014/main" id="{8C162509-C0C6-FD41-960C-0B87328D5F64}"/>
              </a:ext>
            </a:extLst>
          </p:cNvPr>
          <p:cNvCxnSpPr>
            <a:cxnSpLocks/>
          </p:cNvCxnSpPr>
          <p:nvPr/>
        </p:nvCxnSpPr>
        <p:spPr>
          <a:xfrm flipH="1">
            <a:off x="10303213" y="4198861"/>
            <a:ext cx="1" cy="5404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9" name="TextBox 978">
            <a:extLst>
              <a:ext uri="{FF2B5EF4-FFF2-40B4-BE49-F238E27FC236}">
                <a16:creationId xmlns:a16="http://schemas.microsoft.com/office/drawing/2014/main" id="{3EC30E27-DD48-264F-B821-66EDD071D7B6}"/>
              </a:ext>
            </a:extLst>
          </p:cNvPr>
          <p:cNvSpPr txBox="1"/>
          <p:nvPr/>
        </p:nvSpPr>
        <p:spPr>
          <a:xfrm>
            <a:off x="8388702" y="4273861"/>
            <a:ext cx="199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Branch Migration</a:t>
            </a:r>
          </a:p>
        </p:txBody>
      </p:sp>
      <p:cxnSp>
        <p:nvCxnSpPr>
          <p:cNvPr id="980" name="Straight Connector 979">
            <a:extLst>
              <a:ext uri="{FF2B5EF4-FFF2-40B4-BE49-F238E27FC236}">
                <a16:creationId xmlns:a16="http://schemas.microsoft.com/office/drawing/2014/main" id="{63C07E1B-3492-1E4A-AC0E-9B90332AA2F8}"/>
              </a:ext>
            </a:extLst>
          </p:cNvPr>
          <p:cNvCxnSpPr>
            <a:cxnSpLocks/>
          </p:cNvCxnSpPr>
          <p:nvPr/>
        </p:nvCxnSpPr>
        <p:spPr>
          <a:xfrm>
            <a:off x="9223588" y="6228528"/>
            <a:ext cx="951978" cy="0"/>
          </a:xfrm>
          <a:prstGeom prst="line">
            <a:avLst/>
          </a:prstGeom>
          <a:ln w="38100">
            <a:solidFill>
              <a:srgbClr val="FF6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1" name="Straight Connector 980">
            <a:extLst>
              <a:ext uri="{FF2B5EF4-FFF2-40B4-BE49-F238E27FC236}">
                <a16:creationId xmlns:a16="http://schemas.microsoft.com/office/drawing/2014/main" id="{80EC8F10-2B95-194A-B87E-52C8B6E15EFE}"/>
              </a:ext>
            </a:extLst>
          </p:cNvPr>
          <p:cNvCxnSpPr>
            <a:cxnSpLocks/>
          </p:cNvCxnSpPr>
          <p:nvPr/>
        </p:nvCxnSpPr>
        <p:spPr>
          <a:xfrm>
            <a:off x="10166045" y="6228528"/>
            <a:ext cx="25068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2" name="Straight Connector 981">
            <a:extLst>
              <a:ext uri="{FF2B5EF4-FFF2-40B4-BE49-F238E27FC236}">
                <a16:creationId xmlns:a16="http://schemas.microsoft.com/office/drawing/2014/main" id="{21D32AC9-1493-794C-A2F7-4687F084F51D}"/>
              </a:ext>
            </a:extLst>
          </p:cNvPr>
          <p:cNvCxnSpPr>
            <a:cxnSpLocks/>
          </p:cNvCxnSpPr>
          <p:nvPr/>
        </p:nvCxnSpPr>
        <p:spPr>
          <a:xfrm>
            <a:off x="10416724" y="6228528"/>
            <a:ext cx="711200" cy="0"/>
          </a:xfrm>
          <a:prstGeom prst="line">
            <a:avLst/>
          </a:prstGeom>
          <a:ln w="38100">
            <a:solidFill>
              <a:srgbClr val="F7A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3" name="TextBox 982">
            <a:extLst>
              <a:ext uri="{FF2B5EF4-FFF2-40B4-BE49-F238E27FC236}">
                <a16:creationId xmlns:a16="http://schemas.microsoft.com/office/drawing/2014/main" id="{67DCF4DC-1D04-A845-90EE-5224A2857EBE}"/>
              </a:ext>
            </a:extLst>
          </p:cNvPr>
          <p:cNvSpPr txBox="1"/>
          <p:nvPr/>
        </p:nvSpPr>
        <p:spPr>
          <a:xfrm>
            <a:off x="8914170" y="6041019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984" name="TextBox 983">
            <a:extLst>
              <a:ext uri="{FF2B5EF4-FFF2-40B4-BE49-F238E27FC236}">
                <a16:creationId xmlns:a16="http://schemas.microsoft.com/office/drawing/2014/main" id="{B66524B9-A560-8745-90CE-7D88F9384BF9}"/>
              </a:ext>
            </a:extLst>
          </p:cNvPr>
          <p:cNvSpPr txBox="1"/>
          <p:nvPr/>
        </p:nvSpPr>
        <p:spPr>
          <a:xfrm>
            <a:off x="9507130" y="6225685"/>
            <a:ext cx="35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a’</a:t>
            </a:r>
          </a:p>
        </p:txBody>
      </p:sp>
      <p:cxnSp>
        <p:nvCxnSpPr>
          <p:cNvPr id="985" name="Straight Connector 984">
            <a:extLst>
              <a:ext uri="{FF2B5EF4-FFF2-40B4-BE49-F238E27FC236}">
                <a16:creationId xmlns:a16="http://schemas.microsoft.com/office/drawing/2014/main" id="{E218C100-617E-9D44-8CAB-F90D30C56757}"/>
              </a:ext>
            </a:extLst>
          </p:cNvPr>
          <p:cNvCxnSpPr>
            <a:cxnSpLocks/>
          </p:cNvCxnSpPr>
          <p:nvPr/>
        </p:nvCxnSpPr>
        <p:spPr>
          <a:xfrm>
            <a:off x="10403238" y="6033790"/>
            <a:ext cx="711200" cy="0"/>
          </a:xfrm>
          <a:prstGeom prst="line">
            <a:avLst/>
          </a:prstGeom>
          <a:ln w="38100">
            <a:solidFill>
              <a:srgbClr val="F7A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6" name="TextBox 985">
            <a:extLst>
              <a:ext uri="{FF2B5EF4-FFF2-40B4-BE49-F238E27FC236}">
                <a16:creationId xmlns:a16="http://schemas.microsoft.com/office/drawing/2014/main" id="{35D6A35F-79B0-0B41-8553-2517D15DDFE7}"/>
              </a:ext>
            </a:extLst>
          </p:cNvPr>
          <p:cNvSpPr txBox="1"/>
          <p:nvPr/>
        </p:nvSpPr>
        <p:spPr>
          <a:xfrm>
            <a:off x="10634771" y="5637514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h’</a:t>
            </a:r>
          </a:p>
        </p:txBody>
      </p:sp>
      <p:cxnSp>
        <p:nvCxnSpPr>
          <p:cNvPr id="987" name="Straight Connector 986">
            <a:extLst>
              <a:ext uri="{FF2B5EF4-FFF2-40B4-BE49-F238E27FC236}">
                <a16:creationId xmlns:a16="http://schemas.microsoft.com/office/drawing/2014/main" id="{60B4FA0E-F550-6C40-B727-5D3A8CE8227E}"/>
              </a:ext>
            </a:extLst>
          </p:cNvPr>
          <p:cNvCxnSpPr>
            <a:cxnSpLocks/>
          </p:cNvCxnSpPr>
          <p:nvPr/>
        </p:nvCxnSpPr>
        <p:spPr>
          <a:xfrm flipH="1" flipV="1">
            <a:off x="9927060" y="4910253"/>
            <a:ext cx="489667" cy="1130769"/>
          </a:xfrm>
          <a:prstGeom prst="line">
            <a:avLst/>
          </a:prstGeom>
          <a:ln w="38100">
            <a:solidFill>
              <a:srgbClr val="00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Straight Connector 987">
            <a:extLst>
              <a:ext uri="{FF2B5EF4-FFF2-40B4-BE49-F238E27FC236}">
                <a16:creationId xmlns:a16="http://schemas.microsoft.com/office/drawing/2014/main" id="{427EEE19-6D15-F846-B528-2757A9895212}"/>
              </a:ext>
            </a:extLst>
          </p:cNvPr>
          <p:cNvCxnSpPr>
            <a:cxnSpLocks/>
          </p:cNvCxnSpPr>
          <p:nvPr/>
        </p:nvCxnSpPr>
        <p:spPr>
          <a:xfrm flipH="1" flipV="1">
            <a:off x="9808350" y="4970670"/>
            <a:ext cx="489667" cy="11307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9" name="Straight Arrow Connector 988">
            <a:extLst>
              <a:ext uri="{FF2B5EF4-FFF2-40B4-BE49-F238E27FC236}">
                <a16:creationId xmlns:a16="http://schemas.microsoft.com/office/drawing/2014/main" id="{380EFFF8-C37E-2943-A5CD-2FE76EF00629}"/>
              </a:ext>
            </a:extLst>
          </p:cNvPr>
          <p:cNvCxnSpPr/>
          <p:nvPr/>
        </p:nvCxnSpPr>
        <p:spPr>
          <a:xfrm>
            <a:off x="7558195" y="5752497"/>
            <a:ext cx="6003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0" name="Straight Arrow Connector 989">
            <a:extLst>
              <a:ext uri="{FF2B5EF4-FFF2-40B4-BE49-F238E27FC236}">
                <a16:creationId xmlns:a16="http://schemas.microsoft.com/office/drawing/2014/main" id="{AC383C31-64F4-8F40-BB06-3F6EF4AF95C0}"/>
              </a:ext>
            </a:extLst>
          </p:cNvPr>
          <p:cNvCxnSpPr>
            <a:cxnSpLocks/>
          </p:cNvCxnSpPr>
          <p:nvPr/>
        </p:nvCxnSpPr>
        <p:spPr>
          <a:xfrm flipH="1" flipV="1">
            <a:off x="7558194" y="5907228"/>
            <a:ext cx="60036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1" name="TextBox 990">
            <a:extLst>
              <a:ext uri="{FF2B5EF4-FFF2-40B4-BE49-F238E27FC236}">
                <a16:creationId xmlns:a16="http://schemas.microsoft.com/office/drawing/2014/main" id="{9E3AD4C2-2455-8D43-9FC3-7D1D353EB85E}"/>
              </a:ext>
            </a:extLst>
          </p:cNvPr>
          <p:cNvSpPr txBox="1"/>
          <p:nvPr/>
        </p:nvSpPr>
        <p:spPr>
          <a:xfrm>
            <a:off x="7027973" y="5328298"/>
            <a:ext cx="2401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Handhold Detachment</a:t>
            </a:r>
          </a:p>
        </p:txBody>
      </p:sp>
      <p:cxnSp>
        <p:nvCxnSpPr>
          <p:cNvPr id="992" name="Straight Connector 991">
            <a:extLst>
              <a:ext uri="{FF2B5EF4-FFF2-40B4-BE49-F238E27FC236}">
                <a16:creationId xmlns:a16="http://schemas.microsoft.com/office/drawing/2014/main" id="{92F60319-1063-4E44-B803-DD1D22026DDD}"/>
              </a:ext>
            </a:extLst>
          </p:cNvPr>
          <p:cNvCxnSpPr>
            <a:cxnSpLocks/>
          </p:cNvCxnSpPr>
          <p:nvPr/>
        </p:nvCxnSpPr>
        <p:spPr>
          <a:xfrm>
            <a:off x="4974954" y="5816429"/>
            <a:ext cx="951978" cy="0"/>
          </a:xfrm>
          <a:prstGeom prst="line">
            <a:avLst/>
          </a:prstGeom>
          <a:ln w="38100">
            <a:solidFill>
              <a:srgbClr val="FF66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3" name="Straight Connector 992">
            <a:extLst>
              <a:ext uri="{FF2B5EF4-FFF2-40B4-BE49-F238E27FC236}">
                <a16:creationId xmlns:a16="http://schemas.microsoft.com/office/drawing/2014/main" id="{7813A3CC-A9BF-2F40-89EF-A5B1DFFC0A46}"/>
              </a:ext>
            </a:extLst>
          </p:cNvPr>
          <p:cNvCxnSpPr>
            <a:cxnSpLocks/>
          </p:cNvCxnSpPr>
          <p:nvPr/>
        </p:nvCxnSpPr>
        <p:spPr>
          <a:xfrm>
            <a:off x="5917411" y="5816429"/>
            <a:ext cx="25068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4" name="Straight Connector 993">
            <a:extLst>
              <a:ext uri="{FF2B5EF4-FFF2-40B4-BE49-F238E27FC236}">
                <a16:creationId xmlns:a16="http://schemas.microsoft.com/office/drawing/2014/main" id="{98A37751-4CFA-6041-8098-45A74258A3B0}"/>
              </a:ext>
            </a:extLst>
          </p:cNvPr>
          <p:cNvCxnSpPr>
            <a:cxnSpLocks/>
          </p:cNvCxnSpPr>
          <p:nvPr/>
        </p:nvCxnSpPr>
        <p:spPr>
          <a:xfrm>
            <a:off x="6168090" y="5816429"/>
            <a:ext cx="711200" cy="0"/>
          </a:xfrm>
          <a:prstGeom prst="line">
            <a:avLst/>
          </a:prstGeom>
          <a:ln w="38100">
            <a:solidFill>
              <a:srgbClr val="F7A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5" name="TextBox 994">
            <a:extLst>
              <a:ext uri="{FF2B5EF4-FFF2-40B4-BE49-F238E27FC236}">
                <a16:creationId xmlns:a16="http://schemas.microsoft.com/office/drawing/2014/main" id="{39C8585E-40D4-3B4C-91EA-1C5F132DCFE7}"/>
              </a:ext>
            </a:extLst>
          </p:cNvPr>
          <p:cNvSpPr txBox="1"/>
          <p:nvPr/>
        </p:nvSpPr>
        <p:spPr>
          <a:xfrm>
            <a:off x="4653674" y="5522016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996" name="TextBox 995">
            <a:extLst>
              <a:ext uri="{FF2B5EF4-FFF2-40B4-BE49-F238E27FC236}">
                <a16:creationId xmlns:a16="http://schemas.microsoft.com/office/drawing/2014/main" id="{C7112B68-02A3-8E48-9728-3AE1D6FE20E9}"/>
              </a:ext>
            </a:extLst>
          </p:cNvPr>
          <p:cNvSpPr txBox="1"/>
          <p:nvPr/>
        </p:nvSpPr>
        <p:spPr>
          <a:xfrm>
            <a:off x="5258496" y="5813586"/>
            <a:ext cx="359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a’</a:t>
            </a:r>
          </a:p>
        </p:txBody>
      </p:sp>
      <p:cxnSp>
        <p:nvCxnSpPr>
          <p:cNvPr id="997" name="Straight Connector 996">
            <a:extLst>
              <a:ext uri="{FF2B5EF4-FFF2-40B4-BE49-F238E27FC236}">
                <a16:creationId xmlns:a16="http://schemas.microsoft.com/office/drawing/2014/main" id="{0A166219-C659-2642-941E-36BA8DE5D36E}"/>
              </a:ext>
            </a:extLst>
          </p:cNvPr>
          <p:cNvCxnSpPr>
            <a:cxnSpLocks/>
          </p:cNvCxnSpPr>
          <p:nvPr/>
        </p:nvCxnSpPr>
        <p:spPr>
          <a:xfrm>
            <a:off x="2733358" y="5985738"/>
            <a:ext cx="711200" cy="0"/>
          </a:xfrm>
          <a:prstGeom prst="line">
            <a:avLst/>
          </a:prstGeom>
          <a:ln w="38100">
            <a:solidFill>
              <a:srgbClr val="F7A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8" name="TextBox 997">
            <a:extLst>
              <a:ext uri="{FF2B5EF4-FFF2-40B4-BE49-F238E27FC236}">
                <a16:creationId xmlns:a16="http://schemas.microsoft.com/office/drawing/2014/main" id="{5A48E760-9BF2-5344-B6F0-C05855FF78FD}"/>
              </a:ext>
            </a:extLst>
          </p:cNvPr>
          <p:cNvSpPr txBox="1"/>
          <p:nvPr/>
        </p:nvSpPr>
        <p:spPr>
          <a:xfrm>
            <a:off x="2964891" y="5589462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h’</a:t>
            </a:r>
          </a:p>
        </p:txBody>
      </p:sp>
      <p:cxnSp>
        <p:nvCxnSpPr>
          <p:cNvPr id="999" name="Straight Connector 998">
            <a:extLst>
              <a:ext uri="{FF2B5EF4-FFF2-40B4-BE49-F238E27FC236}">
                <a16:creationId xmlns:a16="http://schemas.microsoft.com/office/drawing/2014/main" id="{ECCDCAD8-E684-E247-B8BD-13FDD7AB37E1}"/>
              </a:ext>
            </a:extLst>
          </p:cNvPr>
          <p:cNvCxnSpPr>
            <a:cxnSpLocks/>
          </p:cNvCxnSpPr>
          <p:nvPr/>
        </p:nvCxnSpPr>
        <p:spPr>
          <a:xfrm flipH="1" flipV="1">
            <a:off x="2257180" y="4862201"/>
            <a:ext cx="489667" cy="1130769"/>
          </a:xfrm>
          <a:prstGeom prst="line">
            <a:avLst/>
          </a:prstGeom>
          <a:ln w="38100">
            <a:solidFill>
              <a:srgbClr val="008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0" name="Straight Connector 999">
            <a:extLst>
              <a:ext uri="{FF2B5EF4-FFF2-40B4-BE49-F238E27FC236}">
                <a16:creationId xmlns:a16="http://schemas.microsoft.com/office/drawing/2014/main" id="{371E94E5-66D0-5444-94F1-0363BDD6F306}"/>
              </a:ext>
            </a:extLst>
          </p:cNvPr>
          <p:cNvCxnSpPr>
            <a:cxnSpLocks/>
          </p:cNvCxnSpPr>
          <p:nvPr/>
        </p:nvCxnSpPr>
        <p:spPr>
          <a:xfrm flipH="1" flipV="1">
            <a:off x="2138470" y="4922618"/>
            <a:ext cx="489667" cy="11307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1" name="TextBox 1000">
            <a:extLst>
              <a:ext uri="{FF2B5EF4-FFF2-40B4-BE49-F238E27FC236}">
                <a16:creationId xmlns:a16="http://schemas.microsoft.com/office/drawing/2014/main" id="{E5A3B9D2-D83D-1E47-B0AD-A95BE6317468}"/>
              </a:ext>
            </a:extLst>
          </p:cNvPr>
          <p:cNvSpPr txBox="1"/>
          <p:nvPr/>
        </p:nvSpPr>
        <p:spPr>
          <a:xfrm>
            <a:off x="2061504" y="5392482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02" name="TextBox 1001">
            <a:extLst>
              <a:ext uri="{FF2B5EF4-FFF2-40B4-BE49-F238E27FC236}">
                <a16:creationId xmlns:a16="http://schemas.microsoft.com/office/drawing/2014/main" id="{CD2FAAD8-4DD7-2546-B770-F8E48E8F6BFA}"/>
              </a:ext>
            </a:extLst>
          </p:cNvPr>
          <p:cNvSpPr txBox="1"/>
          <p:nvPr/>
        </p:nvSpPr>
        <p:spPr>
          <a:xfrm>
            <a:off x="2550243" y="5118527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a’</a:t>
            </a:r>
          </a:p>
        </p:txBody>
      </p:sp>
      <p:sp>
        <p:nvSpPr>
          <p:cNvPr id="1003" name="TextBox 1002">
            <a:extLst>
              <a:ext uri="{FF2B5EF4-FFF2-40B4-BE49-F238E27FC236}">
                <a16:creationId xmlns:a16="http://schemas.microsoft.com/office/drawing/2014/main" id="{39E6E53B-C8D2-B34A-A41A-3218F367F871}"/>
              </a:ext>
            </a:extLst>
          </p:cNvPr>
          <p:cNvSpPr txBox="1"/>
          <p:nvPr/>
        </p:nvSpPr>
        <p:spPr>
          <a:xfrm>
            <a:off x="6430026" y="5441320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004" name="TextBox 1003">
            <a:extLst>
              <a:ext uri="{FF2B5EF4-FFF2-40B4-BE49-F238E27FC236}">
                <a16:creationId xmlns:a16="http://schemas.microsoft.com/office/drawing/2014/main" id="{D2BD0A0E-1238-424C-8A1E-0387A4D75A26}"/>
              </a:ext>
            </a:extLst>
          </p:cNvPr>
          <p:cNvSpPr txBox="1"/>
          <p:nvPr/>
        </p:nvSpPr>
        <p:spPr>
          <a:xfrm>
            <a:off x="4009810" y="5465480"/>
            <a:ext cx="618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+</a:t>
            </a:r>
          </a:p>
        </p:txBody>
      </p:sp>
      <p:sp>
        <p:nvSpPr>
          <p:cNvPr id="1005" name="TextBox 1004">
            <a:extLst>
              <a:ext uri="{FF2B5EF4-FFF2-40B4-BE49-F238E27FC236}">
                <a16:creationId xmlns:a16="http://schemas.microsoft.com/office/drawing/2014/main" id="{FB8C6003-DD98-854A-B6D2-EEC896FB6EEB}"/>
              </a:ext>
            </a:extLst>
          </p:cNvPr>
          <p:cNvSpPr txBox="1"/>
          <p:nvPr/>
        </p:nvSpPr>
        <p:spPr>
          <a:xfrm>
            <a:off x="1858440" y="4774626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006" name="TextBox 1005">
            <a:extLst>
              <a:ext uri="{FF2B5EF4-FFF2-40B4-BE49-F238E27FC236}">
                <a16:creationId xmlns:a16="http://schemas.microsoft.com/office/drawing/2014/main" id="{19107837-8E5C-4B45-8A3F-4028A8E37D18}"/>
              </a:ext>
            </a:extLst>
          </p:cNvPr>
          <p:cNvSpPr txBox="1"/>
          <p:nvPr/>
        </p:nvSpPr>
        <p:spPr>
          <a:xfrm>
            <a:off x="5241126" y="4059625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t’</a:t>
            </a:r>
          </a:p>
        </p:txBody>
      </p:sp>
      <p:sp>
        <p:nvSpPr>
          <p:cNvPr id="1007" name="TextBox 1006">
            <a:extLst>
              <a:ext uri="{FF2B5EF4-FFF2-40B4-BE49-F238E27FC236}">
                <a16:creationId xmlns:a16="http://schemas.microsoft.com/office/drawing/2014/main" id="{DE91FA8A-2412-BC47-8185-D57BE3D4036E}"/>
              </a:ext>
            </a:extLst>
          </p:cNvPr>
          <p:cNvSpPr txBox="1"/>
          <p:nvPr/>
        </p:nvSpPr>
        <p:spPr>
          <a:xfrm>
            <a:off x="2304558" y="5947011"/>
            <a:ext cx="61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008" name="TextBox 1007">
            <a:extLst>
              <a:ext uri="{FF2B5EF4-FFF2-40B4-BE49-F238E27FC236}">
                <a16:creationId xmlns:a16="http://schemas.microsoft.com/office/drawing/2014/main" id="{0537C326-7686-074E-ABB2-B430EE162FDC}"/>
              </a:ext>
            </a:extLst>
          </p:cNvPr>
          <p:cNvSpPr txBox="1"/>
          <p:nvPr/>
        </p:nvSpPr>
        <p:spPr>
          <a:xfrm>
            <a:off x="3525513" y="5801072"/>
            <a:ext cx="282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009" name="TextBox 1008">
            <a:extLst>
              <a:ext uri="{FF2B5EF4-FFF2-40B4-BE49-F238E27FC236}">
                <a16:creationId xmlns:a16="http://schemas.microsoft.com/office/drawing/2014/main" id="{A8B8769B-2D3C-F34A-8046-A4A684F08610}"/>
              </a:ext>
            </a:extLst>
          </p:cNvPr>
          <p:cNvSpPr txBox="1"/>
          <p:nvPr/>
        </p:nvSpPr>
        <p:spPr>
          <a:xfrm>
            <a:off x="626850" y="2104325"/>
            <a:ext cx="672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Copying by HMSD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4629B79-E249-E94D-9629-425C630A5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125" y="161954"/>
            <a:ext cx="4456767" cy="2499015"/>
          </a:xfrm>
          <a:prstGeom prst="rect">
            <a:avLst/>
          </a:prstGeom>
          <a:ln>
            <a:solidFill>
              <a:srgbClr val="0070C0"/>
            </a:solidFill>
            <a:prstDash val="dash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5E56E2-70FD-5D4D-96C8-5F3E5C586FE4}"/>
              </a:ext>
            </a:extLst>
          </p:cNvPr>
          <p:cNvSpPr txBox="1"/>
          <p:nvPr/>
        </p:nvSpPr>
        <p:spPr>
          <a:xfrm>
            <a:off x="6752941" y="151875"/>
            <a:ext cx="86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TMSD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BAFD75E-924D-AA45-9612-745E1ECBEB69}"/>
              </a:ext>
            </a:extLst>
          </p:cNvPr>
          <p:cNvSpPr/>
          <p:nvPr/>
        </p:nvSpPr>
        <p:spPr>
          <a:xfrm>
            <a:off x="7186293" y="460318"/>
            <a:ext cx="292947" cy="176646"/>
          </a:xfrm>
          <a:custGeom>
            <a:avLst/>
            <a:gdLst>
              <a:gd name="connsiteX0" fmla="*/ 6843 w 210043"/>
              <a:gd name="connsiteY0" fmla="*/ 0 h 204080"/>
              <a:gd name="connsiteX1" fmla="*/ 6843 w 210043"/>
              <a:gd name="connsiteY1" fmla="*/ 142240 h 204080"/>
              <a:gd name="connsiteX2" fmla="*/ 77963 w 210043"/>
              <a:gd name="connsiteY2" fmla="*/ 203200 h 204080"/>
              <a:gd name="connsiteX3" fmla="*/ 210043 w 210043"/>
              <a:gd name="connsiteY3" fmla="*/ 172720 h 2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43" h="204080">
                <a:moveTo>
                  <a:pt x="6843" y="0"/>
                </a:moveTo>
                <a:cubicBezTo>
                  <a:pt x="916" y="54186"/>
                  <a:pt x="-5010" y="108373"/>
                  <a:pt x="6843" y="142240"/>
                </a:cubicBezTo>
                <a:cubicBezTo>
                  <a:pt x="18696" y="176107"/>
                  <a:pt x="44096" y="198120"/>
                  <a:pt x="77963" y="203200"/>
                </a:cubicBezTo>
                <a:cubicBezTo>
                  <a:pt x="111830" y="208280"/>
                  <a:pt x="160936" y="190500"/>
                  <a:pt x="210043" y="17272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6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9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9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9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10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10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100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10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1" dur="10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6" dur="10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1" dur="1000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1000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1000"/>
                                        <p:tgtEl>
                                          <p:spTgt spid="9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6" dur="1000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10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1000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1000"/>
                                        <p:tgtEl>
                                          <p:spTgt spid="9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6" dur="10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1000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0" dur="10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1" dur="1000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1000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6" dur="10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0" fill="hold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10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6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1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6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1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6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1000"/>
                                        <p:tgtEl>
                                          <p:spTgt spid="9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1" dur="10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10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3" fill="hold">
                      <p:stCondLst>
                        <p:cond delay="indefinite"/>
                      </p:stCondLst>
                      <p:childTnLst>
                        <p:par>
                          <p:cTn id="414" fill="hold">
                            <p:stCondLst>
                              <p:cond delay="0"/>
                            </p:stCondLst>
                            <p:childTnLst>
                              <p:par>
                                <p:cTn id="4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" grpId="0"/>
      <p:bldP spid="937" grpId="0"/>
      <p:bldP spid="938" grpId="0"/>
      <p:bldP spid="939" grpId="0"/>
      <p:bldP spid="940" grpId="0"/>
      <p:bldP spid="941" grpId="0"/>
      <p:bldP spid="942" grpId="0"/>
      <p:bldP spid="943" grpId="0"/>
      <p:bldP spid="944" grpId="0"/>
      <p:bldP spid="945" grpId="0"/>
      <p:bldP spid="953" grpId="0"/>
      <p:bldP spid="954" grpId="0"/>
      <p:bldP spid="955" grpId="0"/>
      <p:bldP spid="956" grpId="0"/>
      <p:bldP spid="957" grpId="0"/>
      <p:bldP spid="959" grpId="0"/>
      <p:bldP spid="961" grpId="0"/>
      <p:bldP spid="964" grpId="0"/>
      <p:bldP spid="970" grpId="0"/>
      <p:bldP spid="971" grpId="0"/>
      <p:bldP spid="972" grpId="0"/>
      <p:bldP spid="973" grpId="0"/>
      <p:bldP spid="975" grpId="0"/>
      <p:bldP spid="976" grpId="0" animBg="1"/>
      <p:bldP spid="979" grpId="0"/>
      <p:bldP spid="983" grpId="0"/>
      <p:bldP spid="984" grpId="0"/>
      <p:bldP spid="986" grpId="0"/>
      <p:bldP spid="991" grpId="0"/>
      <p:bldP spid="995" grpId="0"/>
      <p:bldP spid="996" grpId="0"/>
      <p:bldP spid="998" grpId="0"/>
      <p:bldP spid="1001" grpId="0"/>
      <p:bldP spid="1002" grpId="0"/>
      <p:bldP spid="1003" grpId="0"/>
      <p:bldP spid="1004" grpId="0"/>
      <p:bldP spid="1005" grpId="0"/>
      <p:bldP spid="1006" grpId="0"/>
      <p:bldP spid="1007" grpId="0"/>
      <p:bldP spid="1008" grpId="0"/>
      <p:bldP spid="5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text, watch, clock, gauge&#10;&#10;Description automatically generated">
            <a:extLst>
              <a:ext uri="{FF2B5EF4-FFF2-40B4-BE49-F238E27FC236}">
                <a16:creationId xmlns:a16="http://schemas.microsoft.com/office/drawing/2014/main" id="{3A13FA27-8C3F-4D41-B1AF-E19F777F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59" y="2547115"/>
            <a:ext cx="11319566" cy="2001431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FCEA99C-A514-E349-90A2-50250EA66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59" y="4599992"/>
            <a:ext cx="5113016" cy="2122384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682D3-C226-654E-9591-DA69E3AE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The theory behind my project:</a:t>
            </a:r>
            <a:endParaRPr 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09" name="TextBox 1008">
            <a:extLst>
              <a:ext uri="{FF2B5EF4-FFF2-40B4-BE49-F238E27FC236}">
                <a16:creationId xmlns:a16="http://schemas.microsoft.com/office/drawing/2014/main" id="{A8B8769B-2D3C-F34A-8046-A4A684F08610}"/>
              </a:ext>
            </a:extLst>
          </p:cNvPr>
          <p:cNvSpPr txBox="1"/>
          <p:nvPr/>
        </p:nvSpPr>
        <p:spPr>
          <a:xfrm>
            <a:off x="626850" y="2104325"/>
            <a:ext cx="6728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Replication by HMSD</a:t>
            </a:r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E6B4CC7F-0BC1-774B-A707-4C3429DC7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303" y="4670314"/>
            <a:ext cx="4311930" cy="21223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4FC2F9-7A64-304F-84AB-AB62AC9CF31B}"/>
              </a:ext>
            </a:extLst>
          </p:cNvPr>
          <p:cNvSpPr txBox="1"/>
          <p:nvPr/>
        </p:nvSpPr>
        <p:spPr>
          <a:xfrm>
            <a:off x="5332804" y="4508401"/>
            <a:ext cx="1380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Product can act as template for formation of template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D856577-26EE-5A4E-9587-24CB2979A602}"/>
              </a:ext>
            </a:extLst>
          </p:cNvPr>
          <p:cNvSpPr/>
          <p:nvPr/>
        </p:nvSpPr>
        <p:spPr>
          <a:xfrm rot="21064764">
            <a:off x="6357055" y="5022933"/>
            <a:ext cx="379490" cy="229136"/>
          </a:xfrm>
          <a:custGeom>
            <a:avLst/>
            <a:gdLst>
              <a:gd name="connsiteX0" fmla="*/ 13246 w 785406"/>
              <a:gd name="connsiteY0" fmla="*/ 0 h 485536"/>
              <a:gd name="connsiteX1" fmla="*/ 104686 w 785406"/>
              <a:gd name="connsiteY1" fmla="*/ 467360 h 485536"/>
              <a:gd name="connsiteX2" fmla="*/ 785406 w 785406"/>
              <a:gd name="connsiteY2" fmla="*/ 345440 h 48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406" h="485536">
                <a:moveTo>
                  <a:pt x="13246" y="0"/>
                </a:moveTo>
                <a:cubicBezTo>
                  <a:pt x="-5381" y="204893"/>
                  <a:pt x="-24007" y="409787"/>
                  <a:pt x="104686" y="467360"/>
                </a:cubicBezTo>
                <a:cubicBezTo>
                  <a:pt x="233379" y="524933"/>
                  <a:pt x="509392" y="435186"/>
                  <a:pt x="785406" y="345440"/>
                </a:cubicBezTo>
              </a:path>
            </a:pathLst>
          </a:custGeom>
          <a:noFill/>
          <a:ln w="38100"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89D9D27F-24E3-7346-A654-723ED90FFF00}"/>
              </a:ext>
            </a:extLst>
          </p:cNvPr>
          <p:cNvSpPr/>
          <p:nvPr/>
        </p:nvSpPr>
        <p:spPr>
          <a:xfrm rot="19669511" flipV="1">
            <a:off x="4757714" y="5456179"/>
            <a:ext cx="1908763" cy="824003"/>
          </a:xfrm>
          <a:custGeom>
            <a:avLst/>
            <a:gdLst>
              <a:gd name="connsiteX0" fmla="*/ 2551814 w 2551814"/>
              <a:gd name="connsiteY0" fmla="*/ 63794 h 1212111"/>
              <a:gd name="connsiteX1" fmla="*/ 1148317 w 2551814"/>
              <a:gd name="connsiteY1" fmla="*/ 127590 h 1212111"/>
              <a:gd name="connsiteX2" fmla="*/ 0 w 2551814"/>
              <a:gd name="connsiteY2" fmla="*/ 1212111 h 121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1814" h="1212111">
                <a:moveTo>
                  <a:pt x="2551814" y="63794"/>
                </a:moveTo>
                <a:cubicBezTo>
                  <a:pt x="2062716" y="-1"/>
                  <a:pt x="1573619" y="-63796"/>
                  <a:pt x="1148317" y="127590"/>
                </a:cubicBezTo>
                <a:cubicBezTo>
                  <a:pt x="723015" y="318976"/>
                  <a:pt x="361507" y="765543"/>
                  <a:pt x="0" y="1212111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FE27899F-8F55-ED42-A3CB-BA423580E133}"/>
              </a:ext>
            </a:extLst>
          </p:cNvPr>
          <p:cNvSpPr/>
          <p:nvPr/>
        </p:nvSpPr>
        <p:spPr>
          <a:xfrm>
            <a:off x="783915" y="3395000"/>
            <a:ext cx="1882487" cy="13691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73772A-68E3-BA42-A063-B5307F836090}"/>
              </a:ext>
            </a:extLst>
          </p:cNvPr>
          <p:cNvSpPr/>
          <p:nvPr/>
        </p:nvSpPr>
        <p:spPr>
          <a:xfrm>
            <a:off x="485620" y="5058688"/>
            <a:ext cx="1882487" cy="13691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7955A708-2353-E642-840A-BA63D5B58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125" y="161954"/>
            <a:ext cx="4456767" cy="2499015"/>
          </a:xfrm>
          <a:prstGeom prst="rect">
            <a:avLst/>
          </a:prstGeom>
          <a:ln>
            <a:solidFill>
              <a:srgbClr val="0070C0"/>
            </a:solidFill>
            <a:prstDash val="dash"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82AFC3C-D380-F241-B17F-33D501A5928D}"/>
              </a:ext>
            </a:extLst>
          </p:cNvPr>
          <p:cNvSpPr txBox="1"/>
          <p:nvPr/>
        </p:nvSpPr>
        <p:spPr>
          <a:xfrm>
            <a:off x="6752941" y="151875"/>
            <a:ext cx="86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TMSD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5FCBE81-8B3A-7449-864A-8F5340FB15E1}"/>
              </a:ext>
            </a:extLst>
          </p:cNvPr>
          <p:cNvSpPr/>
          <p:nvPr/>
        </p:nvSpPr>
        <p:spPr>
          <a:xfrm>
            <a:off x="7186293" y="460318"/>
            <a:ext cx="292947" cy="176646"/>
          </a:xfrm>
          <a:custGeom>
            <a:avLst/>
            <a:gdLst>
              <a:gd name="connsiteX0" fmla="*/ 6843 w 210043"/>
              <a:gd name="connsiteY0" fmla="*/ 0 h 204080"/>
              <a:gd name="connsiteX1" fmla="*/ 6843 w 210043"/>
              <a:gd name="connsiteY1" fmla="*/ 142240 h 204080"/>
              <a:gd name="connsiteX2" fmla="*/ 77963 w 210043"/>
              <a:gd name="connsiteY2" fmla="*/ 203200 h 204080"/>
              <a:gd name="connsiteX3" fmla="*/ 210043 w 210043"/>
              <a:gd name="connsiteY3" fmla="*/ 172720 h 2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43" h="204080">
                <a:moveTo>
                  <a:pt x="6843" y="0"/>
                </a:moveTo>
                <a:cubicBezTo>
                  <a:pt x="916" y="54186"/>
                  <a:pt x="-5010" y="108373"/>
                  <a:pt x="6843" y="142240"/>
                </a:cubicBezTo>
                <a:cubicBezTo>
                  <a:pt x="18696" y="176107"/>
                  <a:pt x="44096" y="198120"/>
                  <a:pt x="77963" y="203200"/>
                </a:cubicBezTo>
                <a:cubicBezTo>
                  <a:pt x="111830" y="208280"/>
                  <a:pt x="160936" y="190500"/>
                  <a:pt x="210043" y="17272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8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8" grpId="0" animBg="1"/>
      <p:bldP spid="142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682D3-C226-654E-9591-DA69E3AED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For future students</a:t>
            </a:r>
            <a:br>
              <a:rPr lang="en-US" sz="4000" dirty="0"/>
            </a:br>
            <a:r>
              <a:rPr lang="en-US" sz="4000" dirty="0"/>
              <a:t>(and if you want to also have a go):</a:t>
            </a:r>
            <a:endParaRPr 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6949C7-70AD-8A42-A01E-CF0B3C6B1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31" y="2189421"/>
            <a:ext cx="7928937" cy="411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79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1506</TotalTime>
  <Words>174</Words>
  <Application>Microsoft Macintosh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Simulating Replication by Handhold Mediated Strand Displacement using oxDNA</vt:lpstr>
      <vt:lpstr>Preliminary Step: Follow in Aditya’s Footsteps</vt:lpstr>
      <vt:lpstr>Step 1: Learn to use oxDNA</vt:lpstr>
      <vt:lpstr>Step 2: Get familiar with ‘the cluster’</vt:lpstr>
      <vt:lpstr>What practical experiments I’ve done: (or copied from Aditya)</vt:lpstr>
      <vt:lpstr>What practical experiments I’ve done: (or copied from Aditya)</vt:lpstr>
      <vt:lpstr>The theory behind my project:</vt:lpstr>
      <vt:lpstr>The theory behind my project:</vt:lpstr>
      <vt:lpstr>For future students (and if you want to also have a go):</vt:lpstr>
      <vt:lpstr>That’s all!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Simulating Replication by Handhold Mediated Strand Displacement using oxDNA</dc:title>
  <dc:creator>Nika Afshar</dc:creator>
  <cp:lastModifiedBy>Nika Afshar</cp:lastModifiedBy>
  <cp:revision>5</cp:revision>
  <dcterms:created xsi:type="dcterms:W3CDTF">2021-12-03T20:53:43Z</dcterms:created>
  <dcterms:modified xsi:type="dcterms:W3CDTF">2021-12-06T11:54:47Z</dcterms:modified>
</cp:coreProperties>
</file>